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12" r:id="rId3"/>
    <p:sldId id="341" r:id="rId4"/>
    <p:sldId id="269" r:id="rId5"/>
    <p:sldId id="270" r:id="rId6"/>
    <p:sldId id="271" r:id="rId7"/>
    <p:sldId id="263" r:id="rId8"/>
    <p:sldId id="333" r:id="rId9"/>
    <p:sldId id="265" r:id="rId10"/>
    <p:sldId id="301" r:id="rId11"/>
    <p:sldId id="302" r:id="rId12"/>
    <p:sldId id="303" r:id="rId13"/>
    <p:sldId id="304" r:id="rId14"/>
    <p:sldId id="273" r:id="rId15"/>
    <p:sldId id="314" r:id="rId16"/>
    <p:sldId id="358" r:id="rId17"/>
    <p:sldId id="315" r:id="rId18"/>
    <p:sldId id="292" r:id="rId19"/>
    <p:sldId id="285" r:id="rId20"/>
    <p:sldId id="286" r:id="rId21"/>
    <p:sldId id="343" r:id="rId22"/>
    <p:sldId id="29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37" r:id="rId38"/>
    <p:sldId id="338" r:id="rId39"/>
    <p:sldId id="339" r:id="rId40"/>
    <p:sldId id="340" r:id="rId41"/>
    <p:sldId id="334" r:id="rId42"/>
    <p:sldId id="359" r:id="rId43"/>
    <p:sldId id="360" r:id="rId44"/>
    <p:sldId id="342" r:id="rId45"/>
    <p:sldId id="329" r:id="rId46"/>
    <p:sldId id="330" r:id="rId47"/>
    <p:sldId id="331" r:id="rId48"/>
    <p:sldId id="332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080" y="-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holland:Documents:EQDocs:EqEnerg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Sheet1!$A$5:$A$9</c:f>
              <c:numCache>
                <c:formatCode>General</c:formatCode>
                <c:ptCount val="5"/>
                <c:pt idx="0">
                  <c:v>3.0</c:v>
                </c:pt>
                <c:pt idx="1">
                  <c:v>4.0</c:v>
                </c:pt>
                <c:pt idx="2">
                  <c:v>5.0</c:v>
                </c:pt>
                <c:pt idx="3">
                  <c:v>6.0</c:v>
                </c:pt>
                <c:pt idx="4">
                  <c:v>7.0</c:v>
                </c:pt>
              </c:numCache>
            </c:numRef>
          </c:cat>
          <c:val>
            <c:numRef>
              <c:f>Sheet1!$B$5:$B$9</c:f>
              <c:numCache>
                <c:formatCode>General</c:formatCode>
                <c:ptCount val="5"/>
                <c:pt idx="0">
                  <c:v>1.99526231496889E16</c:v>
                </c:pt>
                <c:pt idx="1">
                  <c:v>6.30957344480198E17</c:v>
                </c:pt>
                <c:pt idx="2">
                  <c:v>1.99526231496889E19</c:v>
                </c:pt>
                <c:pt idx="3">
                  <c:v>6.30957344480198E20</c:v>
                </c:pt>
                <c:pt idx="4">
                  <c:v>1.99526231496889E22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90689080"/>
        <c:axId val="-2090731848"/>
        <c:axId val="0"/>
      </c:bar3DChart>
      <c:catAx>
        <c:axId val="-2090689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Earthquake Magnitude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0731848"/>
        <c:crosses val="autoZero"/>
        <c:auto val="1"/>
        <c:lblAlgn val="ctr"/>
        <c:lblOffset val="100"/>
        <c:noMultiLvlLbl val="0"/>
      </c:catAx>
      <c:valAx>
        <c:axId val="-20907318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 (ergs)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0689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0D634-1898-9E4C-978C-B4809CA38C5B}" type="datetimeFigureOut">
              <a:rPr lang="en-US" smtClean="0"/>
              <a:t>6/26/14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12BCE-7783-104F-9EEA-BF64DFA2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07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DAA04-E095-6C42-97FF-91FDCA77889B}" type="datetimeFigureOut">
              <a:rPr lang="en-US" smtClean="0"/>
              <a:t>6/26/14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F22CC-3986-3744-9272-01A1862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6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4437B-5454-D848-A3FD-747AEDF5307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3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was in my talks in 2010 and 2011 before the Prague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696CD-A03F-2A44-AD6C-C7FF5C1752B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7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red dirt ready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22CC-3986-3744-9272-01A1862C4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9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what not to do in an 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22CC-3986-3744-9272-01A1862C4D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5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Seismicity rates are not</a:t>
            </a:r>
            <a:r>
              <a:rPr lang="en-US" baseline="0" dirty="0" smtClean="0"/>
              <a:t> constant through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22CC-3986-3744-9272-01A1862C4DC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1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of the Mohr-Coulomb</a:t>
            </a:r>
            <a:r>
              <a:rPr lang="en-US" baseline="0" dirty="0" smtClean="0"/>
              <a:t> circles are the deviatoric stress sigma1-sigma3</a:t>
            </a:r>
            <a:endParaRPr lang="en-US" dirty="0" smtClean="0"/>
          </a:p>
          <a:p>
            <a:r>
              <a:rPr lang="en-US" dirty="0" smtClean="0"/>
              <a:t>Of course pressure doesn’t instantaneously increase as shown here,</a:t>
            </a:r>
            <a:r>
              <a:rPr lang="en-US" baseline="0" dirty="0" smtClean="0"/>
              <a:t> but how does it propogate within the Earth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1494B-BA8D-BE48-B6FB-C16DBE77A49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34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figure shows the time progression of pressure from an injection well injecting</a:t>
            </a:r>
            <a:r>
              <a:rPr lang="en-US" baseline="0" dirty="0" smtClean="0"/>
              <a:t> at a constant pressure</a:t>
            </a:r>
          </a:p>
          <a:p>
            <a:r>
              <a:rPr lang="en-US" baseline="0" dirty="0" smtClean="0"/>
              <a:t>Bottom figure shows the range of diffusivity observed in most cases of induced seismicity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1494B-BA8D-BE48-B6FB-C16DBE77A49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6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About 80% of the entire area of the state of Oklahoma is within 15 km of UIC</a:t>
            </a:r>
            <a:r>
              <a:rPr lang="en-US" baseline="0" dirty="0" smtClean="0"/>
              <a:t> Class II well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62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2320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CE9B-F7CD-C548-AD39-0C143B086706}" type="datetime1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GS_B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-164235"/>
            <a:ext cx="2997200" cy="2908300"/>
          </a:xfrm>
          <a:prstGeom prst="rect">
            <a:avLst/>
          </a:prstGeom>
        </p:spPr>
      </p:pic>
      <p:pic>
        <p:nvPicPr>
          <p:cNvPr id="8" name="Picture 7" descr="mce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376282"/>
            <a:ext cx="4635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9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8DEB-196A-7845-A2F7-4B34FE924DD7}" type="datetime1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3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015C-4FCF-C04D-8213-8C11CB1359DB}" type="datetime1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E94E1-1714-3145-935C-DD847D1F6F49}" type="datetime1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A4D6-996E-BA46-B3A4-DE872DC98F48}" type="datetime1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0982-A405-D24C-8811-11A11D00BC04}" type="datetime1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GS_B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-164235"/>
            <a:ext cx="2997200" cy="2908300"/>
          </a:xfrm>
          <a:prstGeom prst="rect">
            <a:avLst/>
          </a:prstGeom>
        </p:spPr>
      </p:pic>
      <p:pic>
        <p:nvPicPr>
          <p:cNvPr id="10" name="Picture 9" descr="mce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376282"/>
            <a:ext cx="4635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7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BE6A-8B53-AB48-9764-1CEA7C433854}" type="datetime1">
              <a:rPr lang="en-US" smtClean="0"/>
              <a:t>6/26/14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34920" y="1581150"/>
            <a:ext cx="3151880" cy="46259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581150"/>
            <a:ext cx="4970463" cy="4625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0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EAB0-D919-0844-9B95-F73EF8E0D32D}" type="datetime1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7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6EC5-5D73-5E46-9B9C-0F4DDC82DD3C}" type="datetime1">
              <a:rPr lang="en-US" smtClean="0"/>
              <a:t>6/26/14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8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98DD-E82F-1346-9458-97C63C5BFAD5}" type="datetime1">
              <a:rPr lang="en-US" smtClean="0"/>
              <a:t>6/26/14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3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8B9C-7E11-1146-9317-3DA3F0DD11D2}" type="datetime1">
              <a:rPr lang="en-US" smtClean="0"/>
              <a:t>6/26/14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9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8E9E-99FF-F142-A4CF-949F977E80EA}" type="datetime1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 amt="1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21ECE-79E4-C14A-9E31-D88B824ECCD5}" type="datetime1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OGS OF1-2014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1F0E5-54FD-C84E-BC8C-7368F19D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Lucida Bright"/>
          <a:ea typeface="+mj-ea"/>
          <a:cs typeface="Lucida Br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darold@ou.edu" TargetMode="External"/><Relationship Id="rId4" Type="http://schemas.openxmlformats.org/officeDocument/2006/relationships/hyperlink" Target="mailto:grkeller@ou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austin.holland@ou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.gov/reddirtready/" TargetMode="External"/><Relationship Id="rId4" Type="http://schemas.openxmlformats.org/officeDocument/2006/relationships/hyperlink" Target="http://www.ready.gov/earthquakes" TargetMode="External"/><Relationship Id="rId5" Type="http://schemas.openxmlformats.org/officeDocument/2006/relationships/hyperlink" Target="http://www.dropcoverholdon.org/" TargetMode="External"/><Relationship Id="rId6" Type="http://schemas.openxmlformats.org/officeDocument/2006/relationships/hyperlink" Target="http://shakeout.org/centralus/" TargetMode="External"/><Relationship Id="rId7" Type="http://schemas.openxmlformats.org/officeDocument/2006/relationships/hyperlink" Target="http://www.earthquakecountry.info/roots/index.php" TargetMode="External"/><Relationship Id="rId8" Type="http://schemas.openxmlformats.org/officeDocument/2006/relationships/hyperlink" Target="http://www.okgeosurvey1.gov/pages/prepare.php" TargetMode="External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geosurvey1.gov/pages/earthquakes/induced-seismicity.php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kgeosurvey1.gov/pages/research.php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Relationship Id="rId3" Type="http://schemas.openxmlformats.org/officeDocument/2006/relationships/hyperlink" Target="http://www.okgeosurvey1.go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"/><Relationship Id="rId3" Type="http://schemas.openxmlformats.org/officeDocument/2006/relationships/image" Target="../media/image55.t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</a:t>
            </a:r>
            <a:r>
              <a:rPr lang="en-US" dirty="0" smtClean="0"/>
              <a:t>Earthquakes: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Town Hall Meeting, June 26,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dirty="0" smtClean="0"/>
              <a:t>Austin Holland, </a:t>
            </a:r>
            <a:r>
              <a:rPr lang="en-US" dirty="0" smtClean="0">
                <a:hlinkClick r:id="rId2"/>
              </a:rPr>
              <a:t>austin.holland@ou.edu</a:t>
            </a:r>
            <a:endParaRPr lang="en-US" dirty="0" smtClean="0"/>
          </a:p>
          <a:p>
            <a:pPr algn="l"/>
            <a:r>
              <a:rPr lang="en-US" dirty="0" err="1" smtClean="0"/>
              <a:t>Amberlee</a:t>
            </a:r>
            <a:r>
              <a:rPr lang="en-US" dirty="0" smtClean="0"/>
              <a:t> </a:t>
            </a:r>
            <a:r>
              <a:rPr lang="en-US" dirty="0" err="1" smtClean="0"/>
              <a:t>Darold</a:t>
            </a:r>
            <a:r>
              <a:rPr lang="en-US" dirty="0" smtClean="0"/>
              <a:t>, </a:t>
            </a:r>
            <a:r>
              <a:rPr lang="en-US" dirty="0" smtClean="0">
                <a:hlinkClick r:id="rId3"/>
              </a:rPr>
              <a:t>adarold@ou.edu</a:t>
            </a:r>
            <a:endParaRPr lang="en-US" dirty="0" smtClean="0"/>
          </a:p>
          <a:p>
            <a:pPr algn="l"/>
            <a:r>
              <a:rPr lang="en-US" dirty="0" smtClean="0"/>
              <a:t>Dr. G. Randy Keller, </a:t>
            </a:r>
            <a:r>
              <a:rPr lang="en-US" dirty="0" smtClean="0">
                <a:hlinkClick r:id="rId4"/>
              </a:rPr>
              <a:t>grkeller@ou.edu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9430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Increased Seismic Hazard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6737" y="811254"/>
            <a:ext cx="80333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Record Number of Oklahoma Tremors Raises Possibility of Damaging Earthquakes</a:t>
            </a:r>
            <a:r>
              <a:rPr lang="en-US" sz="2200" dirty="0" smtClean="0"/>
              <a:t> </a:t>
            </a:r>
            <a:r>
              <a:rPr lang="en-US" sz="2200" b="1" dirty="0" smtClean="0"/>
              <a:t>USGS/OGS Joint Press Release:</a:t>
            </a:r>
            <a:r>
              <a:rPr lang="en-US" sz="2200" dirty="0" smtClean="0"/>
              <a:t> </a:t>
            </a:r>
            <a:r>
              <a:rPr lang="en-US" sz="2200" dirty="0"/>
              <a:t>5/5/2014 11:30:00 </a:t>
            </a:r>
            <a:r>
              <a:rPr lang="en-US" sz="2200" dirty="0" smtClean="0"/>
              <a:t>AM</a:t>
            </a:r>
            <a:endParaRPr lang="en-US" sz="2200" b="1" dirty="0" smtClean="0"/>
          </a:p>
          <a:p>
            <a:pPr lvl="1"/>
            <a:r>
              <a:rPr lang="en-US" sz="2200" dirty="0" smtClean="0"/>
              <a:t>“As </a:t>
            </a:r>
            <a:r>
              <a:rPr lang="en-US" sz="2200" dirty="0"/>
              <a:t>a result of the increased number of small and moderate shocks, the likelihood of future, damaging earthquakes has increased for central and north-central Oklahoma</a:t>
            </a:r>
            <a:r>
              <a:rPr lang="en-US" sz="2200" dirty="0" smtClean="0"/>
              <a:t>.”</a:t>
            </a:r>
            <a:endParaRPr lang="en-US" sz="2200" dirty="0"/>
          </a:p>
        </p:txBody>
      </p:sp>
      <p:pic>
        <p:nvPicPr>
          <p:cNvPr id="8" name="Picture 7" descr="anss_ra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85" y="2881084"/>
            <a:ext cx="5170715" cy="344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532" y="2934912"/>
            <a:ext cx="4050968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An increase like this has not been observed in modern seismology in an intra-plate setting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Modern seismology is young compared to geologic process of 10’s to 100’s of thousands of years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Increase is occurring over a very large area ~25,000 km</a:t>
            </a:r>
            <a:r>
              <a:rPr lang="en-US" sz="2200" baseline="30000" dirty="0" smtClean="0"/>
              <a:t>2</a:t>
            </a:r>
            <a:endParaRPr lang="en-US" sz="2200" baseline="30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Damaging Earthquakes in Oklahoma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chances of a large damaging earthquake in Oklahoma are quite small</a:t>
            </a:r>
          </a:p>
          <a:p>
            <a:r>
              <a:rPr lang="en-US" dirty="0" smtClean="0"/>
              <a:t>We can’t know when or where the earthquakes will occur or stop them</a:t>
            </a:r>
          </a:p>
          <a:p>
            <a:r>
              <a:rPr lang="en-US" dirty="0" smtClean="0"/>
              <a:t>What we can do is prepare and understand what would be likely to occur in a damaging earthquake</a:t>
            </a:r>
          </a:p>
          <a:p>
            <a:r>
              <a:rPr lang="en-US" dirty="0" smtClean="0"/>
              <a:t>Most earthquake damage is comprised mostly of damage to unreinforced masonry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5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Earthquake Preparedness and Response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318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3"/>
              </a:rPr>
              <a:t>Red Dirt Ready</a:t>
            </a:r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://www.ready.gov/</a:t>
            </a:r>
            <a:r>
              <a:rPr lang="en-US" dirty="0" smtClean="0">
                <a:hlinkClick r:id="rId4"/>
              </a:rPr>
              <a:t>earthquakes</a:t>
            </a:r>
            <a:endParaRPr lang="en-US" dirty="0">
              <a:hlinkClick r:id="rId5"/>
            </a:endParaRPr>
          </a:p>
          <a:p>
            <a:r>
              <a:rPr lang="en-US" dirty="0">
                <a:hlinkClick r:id="rId6"/>
              </a:rPr>
              <a:t>http://shakeout.org/centralus/</a:t>
            </a:r>
            <a:endParaRPr lang="en-US" dirty="0"/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://www.dropcoverholdon.org/</a:t>
            </a:r>
            <a:endParaRPr lang="en-US" dirty="0"/>
          </a:p>
          <a:p>
            <a:r>
              <a:rPr lang="en-US" dirty="0">
                <a:hlinkClick r:id="rId7"/>
              </a:rPr>
              <a:t>http://www.earthquakecountry.info/roots/</a:t>
            </a:r>
            <a:r>
              <a:rPr lang="en-US" dirty="0" smtClean="0">
                <a:hlinkClick r:id="rId7"/>
              </a:rPr>
              <a:t>index.php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hlinkClick r:id="rId8"/>
              </a:rPr>
              <a:t>http://www.okgeosurvey1.gov/pages/</a:t>
            </a:r>
            <a:r>
              <a:rPr lang="en-US" dirty="0" err="1">
                <a:hlinkClick r:id="rId8"/>
              </a:rPr>
              <a:t>prepare.php</a:t>
            </a:r>
            <a:endParaRPr lang="en-US" dirty="0"/>
          </a:p>
        </p:txBody>
      </p:sp>
      <p:pic>
        <p:nvPicPr>
          <p:cNvPr id="5" name="Picture 4" descr="small_OGS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690" y="5175765"/>
            <a:ext cx="846316" cy="84631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9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to do and not do in an Earthquake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-2328" r="-2328"/>
          <a:stretch/>
        </p:blipFill>
        <p:spPr>
          <a:xfrm>
            <a:off x="310757" y="3589674"/>
            <a:ext cx="4522341" cy="2734926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-2989" b="-877"/>
          <a:stretch/>
        </p:blipFill>
        <p:spPr>
          <a:xfrm>
            <a:off x="399657" y="1848865"/>
            <a:ext cx="4038600" cy="1740809"/>
          </a:xfrm>
        </p:spPr>
      </p:pic>
      <p:sp>
        <p:nvSpPr>
          <p:cNvPr id="4" name="TextBox 3"/>
          <p:cNvSpPr txBox="1"/>
          <p:nvPr/>
        </p:nvSpPr>
        <p:spPr>
          <a:xfrm>
            <a:off x="5041900" y="1899665"/>
            <a:ext cx="3937000" cy="45858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Don’t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Panic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Run from (exit)  a building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Most damage occurs to unreinforced masonry (brick and stone façade, chimneys)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Wholesale building collapse is less likely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Get in a doorway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Swinging doors can cause injuries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041900" y="2349500"/>
            <a:ext cx="3937000" cy="254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8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Earthquake Triggering and Induced Seismicity</a:t>
            </a:r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179513"/>
            <a:ext cx="4040188" cy="639762"/>
          </a:xfrm>
        </p:spPr>
        <p:txBody>
          <a:bodyPr/>
          <a:lstStyle/>
          <a:p>
            <a:r>
              <a:rPr lang="en-US" dirty="0" smtClean="0"/>
              <a:t>Natural Causes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199" y="1819275"/>
            <a:ext cx="4187825" cy="43396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Dynamically by the passage of seismic waves </a:t>
            </a:r>
          </a:p>
          <a:p>
            <a:r>
              <a:rPr lang="en-US" dirty="0" smtClean="0"/>
              <a:t>Remote Triggering</a:t>
            </a:r>
          </a:p>
          <a:p>
            <a:r>
              <a:rPr lang="en-US" dirty="0" smtClean="0"/>
              <a:t>Statically by local stress changes from previous earthquakes</a:t>
            </a:r>
          </a:p>
          <a:p>
            <a:pPr lvl="1"/>
            <a:r>
              <a:rPr lang="en-US" dirty="0" smtClean="0"/>
              <a:t>Small amounts of stress changes have been shown to trigger earthquakes </a:t>
            </a:r>
          </a:p>
          <a:p>
            <a:pPr lvl="1"/>
            <a:r>
              <a:rPr lang="en-US" dirty="0" smtClean="0"/>
              <a:t>as little as 2-7 psi</a:t>
            </a:r>
          </a:p>
          <a:p>
            <a:r>
              <a:rPr lang="en-US" dirty="0" smtClean="0"/>
              <a:t>Natural fluid movement </a:t>
            </a:r>
          </a:p>
          <a:p>
            <a:pPr lvl="1"/>
            <a:r>
              <a:rPr lang="en-US" dirty="0" smtClean="0"/>
              <a:t>May be the cause of many aftershocks </a:t>
            </a:r>
          </a:p>
          <a:p>
            <a:r>
              <a:rPr lang="en-US" dirty="0" smtClean="0"/>
              <a:t>Hydrologic loads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645025" y="1179513"/>
            <a:ext cx="4041775" cy="639762"/>
          </a:xfrm>
        </p:spPr>
        <p:txBody>
          <a:bodyPr/>
          <a:lstStyle/>
          <a:p>
            <a:r>
              <a:rPr lang="en-US" dirty="0" smtClean="0"/>
              <a:t>Anthropogenic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5025" y="1819275"/>
            <a:ext cx="4041775" cy="3951288"/>
          </a:xfrm>
        </p:spPr>
        <p:txBody>
          <a:bodyPr/>
          <a:lstStyle/>
          <a:p>
            <a:r>
              <a:rPr lang="en-US" dirty="0" smtClean="0"/>
              <a:t>Reservoir Impoundment</a:t>
            </a:r>
          </a:p>
          <a:p>
            <a:r>
              <a:rPr lang="en-US" dirty="0" smtClean="0"/>
              <a:t>Mining and Oil Production (Mass Removal)</a:t>
            </a:r>
          </a:p>
          <a:p>
            <a:r>
              <a:rPr lang="en-US" dirty="0" smtClean="0"/>
              <a:t>Fluid Injection</a:t>
            </a:r>
          </a:p>
          <a:p>
            <a:r>
              <a:rPr lang="en-US" dirty="0" smtClean="0"/>
              <a:t>Hydraulic fracturing</a:t>
            </a:r>
          </a:p>
          <a:p>
            <a:r>
              <a:rPr lang="en-US" dirty="0" smtClean="0"/>
              <a:t>Geothermal 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4340328"/>
            <a:ext cx="4991100" cy="212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Physics of earthquake </a:t>
            </a:r>
            <a:r>
              <a:rPr lang="en-US" sz="2200" dirty="0"/>
              <a:t>t</a:t>
            </a:r>
            <a:r>
              <a:rPr lang="en-US" sz="2200" dirty="0" smtClean="0"/>
              <a:t>riggering and induced </a:t>
            </a:r>
            <a:r>
              <a:rPr lang="en-US" sz="2200" dirty="0"/>
              <a:t>s</a:t>
            </a:r>
            <a:r>
              <a:rPr lang="en-US" sz="2200" dirty="0" smtClean="0"/>
              <a:t>eismicity are well understood.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What is not well understood are the physical properties within the Earth that control when and where IS occurs.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Numbers of Documented Induced Seismicity Cases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5356" b="-15356"/>
          <a:stretch>
            <a:fillRect/>
          </a:stretch>
        </p:blipFill>
        <p:spPr>
          <a:xfrm>
            <a:off x="457200" y="135356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7200" y="5496924"/>
            <a:ext cx="770171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Shemeta</a:t>
            </a:r>
            <a:r>
              <a:rPr lang="en-US" dirty="0" smtClean="0"/>
              <a:t> et al. TLE (2012) taken from:</a:t>
            </a:r>
          </a:p>
          <a:p>
            <a:r>
              <a:rPr lang="en-US" dirty="0" smtClean="0"/>
              <a:t>National Research Council  - Induced Seismicity Potential in Energy Technologies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6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Matt Skinner</a:t>
            </a:r>
            <a:br>
              <a:rPr lang="en-US" dirty="0" smtClean="0"/>
            </a:br>
            <a:r>
              <a:rPr lang="en-US" dirty="0" smtClean="0"/>
              <a:t>Oklahoma Corporation Commission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92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Earthquakes Triggered by Hydraulic Fracturing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70923"/>
            <a:ext cx="8229600" cy="48086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More readily identifiable than IS from long term injection</a:t>
            </a:r>
          </a:p>
          <a:p>
            <a:pPr lvl="1"/>
            <a:r>
              <a:rPr lang="en-US" dirty="0" smtClean="0"/>
              <a:t>At most 2% of wells and 10% of earthquakes</a:t>
            </a:r>
          </a:p>
          <a:p>
            <a:pPr lvl="1"/>
            <a:r>
              <a:rPr lang="en-US" dirty="0" smtClean="0"/>
              <a:t>Cannot explain most of the ongoing earthquake sequences</a:t>
            </a:r>
          </a:p>
          <a:p>
            <a:r>
              <a:rPr lang="en-US" dirty="0" smtClean="0"/>
              <a:t>Cases have been documented in Ohio, Oklahoma, UK, British Columbia</a:t>
            </a:r>
          </a:p>
          <a:p>
            <a:pPr lvl="1"/>
            <a:r>
              <a:rPr lang="en-US" dirty="0" err="1" smtClean="0"/>
              <a:t>Mmax</a:t>
            </a:r>
            <a:r>
              <a:rPr lang="en-US" dirty="0" smtClean="0"/>
              <a:t> ~ 3.8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ot </a:t>
            </a:r>
            <a:r>
              <a:rPr lang="en-US" dirty="0"/>
              <a:t>expected to contribute to large numbers or large </a:t>
            </a:r>
            <a:r>
              <a:rPr lang="en-US" dirty="0" smtClean="0"/>
              <a:t>magnitudes of earthquakes </a:t>
            </a:r>
          </a:p>
          <a:p>
            <a:r>
              <a:rPr lang="en-US" dirty="0" smtClean="0"/>
              <a:t>Opportunities for research</a:t>
            </a:r>
          </a:p>
          <a:p>
            <a:pPr lvl="1"/>
            <a:r>
              <a:rPr lang="en-US" dirty="0" smtClean="0"/>
              <a:t>May provide insight into state of stresses, properties, and processes within the Earth</a:t>
            </a:r>
          </a:p>
          <a:p>
            <a:pPr lvl="1"/>
            <a:r>
              <a:rPr lang="en-US" dirty="0" smtClean="0"/>
              <a:t>Increase in microseismic monitoring may help improve our understanding</a:t>
            </a:r>
          </a:p>
          <a:p>
            <a:pPr lvl="1"/>
            <a:r>
              <a:rPr lang="en-US" dirty="0" smtClean="0"/>
              <a:t>Much more geotechnical data possibly available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7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Earthquakes Triggered by Fluid Injection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05213"/>
            <a:ext cx="4040188" cy="639762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9" y="1844975"/>
            <a:ext cx="4187825" cy="472023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Earthquake rate changes over such a large area would be </a:t>
            </a:r>
            <a:r>
              <a:rPr lang="en-US" dirty="0"/>
              <a:t>unprecedented (~25,000 </a:t>
            </a:r>
            <a:r>
              <a:rPr lang="en-US" dirty="0" smtClean="0"/>
              <a:t>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Why now?</a:t>
            </a:r>
          </a:p>
          <a:p>
            <a:pPr lvl="1"/>
            <a:r>
              <a:rPr lang="en-US" dirty="0" smtClean="0"/>
              <a:t>Same technologies used for 60 years</a:t>
            </a:r>
          </a:p>
          <a:p>
            <a:r>
              <a:rPr lang="en-US" dirty="0" smtClean="0"/>
              <a:t>More difficult to identify</a:t>
            </a:r>
          </a:p>
          <a:p>
            <a:pPr lvl="1"/>
            <a:r>
              <a:rPr lang="en-US" dirty="0" smtClean="0"/>
              <a:t>Not observing some of the typical behaviors of IS</a:t>
            </a:r>
          </a:p>
          <a:p>
            <a:r>
              <a:rPr lang="en-US" dirty="0" smtClean="0"/>
              <a:t>Likely many cases of induced seismicity</a:t>
            </a:r>
          </a:p>
          <a:p>
            <a:pPr lvl="1"/>
            <a:r>
              <a:rPr lang="en-US" dirty="0" smtClean="0"/>
              <a:t> How do we sort out the cases that have the potential to advance our understanding?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05213"/>
            <a:ext cx="4041775" cy="639762"/>
          </a:xfrm>
        </p:spPr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44975"/>
            <a:ext cx="4041775" cy="4522284"/>
          </a:xfrm>
        </p:spPr>
        <p:txBody>
          <a:bodyPr/>
          <a:lstStyle/>
          <a:p>
            <a:r>
              <a:rPr lang="en-US" dirty="0" smtClean="0"/>
              <a:t>With proper study triggered seismicity might be mitigated</a:t>
            </a:r>
          </a:p>
          <a:p>
            <a:r>
              <a:rPr lang="en-US" dirty="0" smtClean="0"/>
              <a:t>Identifying critically stressed faults </a:t>
            </a:r>
          </a:p>
          <a:p>
            <a:r>
              <a:rPr lang="en-US" dirty="0" smtClean="0"/>
              <a:t>New opportunities for research</a:t>
            </a:r>
          </a:p>
          <a:p>
            <a:pPr lvl="1"/>
            <a:r>
              <a:rPr lang="en-US" dirty="0" smtClean="0"/>
              <a:t>Multiyear multi-disciplinary collaborative project at OU</a:t>
            </a:r>
          </a:p>
          <a:p>
            <a:r>
              <a:rPr lang="en-US" dirty="0" smtClean="0"/>
              <a:t>Much more geotechnical data possibly available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8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Triggered Seismicity from UIC Class II Wells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1560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Disposal wells are recognized as the the greatest hazard </a:t>
            </a:r>
          </a:p>
          <a:p>
            <a:pPr lvl="1"/>
            <a:r>
              <a:rPr lang="en-US" dirty="0" smtClean="0"/>
              <a:t>Longer durations of injection</a:t>
            </a:r>
          </a:p>
          <a:p>
            <a:pPr lvl="1"/>
            <a:r>
              <a:rPr lang="en-US" dirty="0" smtClean="0"/>
              <a:t>Greater volumes -&gt; greater magnitude?</a:t>
            </a:r>
          </a:p>
          <a:p>
            <a:r>
              <a:rPr lang="en-US" dirty="0" smtClean="0"/>
              <a:t>EOR wells may be less of an issue because of the balance of volumes and pressures</a:t>
            </a:r>
          </a:p>
          <a:p>
            <a:r>
              <a:rPr lang="en-US" dirty="0" smtClean="0"/>
              <a:t>Much more difficult to identify </a:t>
            </a:r>
          </a:p>
          <a:p>
            <a:pPr lvl="1"/>
            <a:r>
              <a:rPr lang="en-US" dirty="0" smtClean="0"/>
              <a:t>Large number of wells (Oklahoma)</a:t>
            </a:r>
          </a:p>
          <a:p>
            <a:pPr lvl="2"/>
            <a:r>
              <a:rPr lang="en-US" dirty="0" smtClean="0"/>
              <a:t>&gt;4,000 disposal wells</a:t>
            </a:r>
          </a:p>
          <a:p>
            <a:pPr lvl="2"/>
            <a:r>
              <a:rPr lang="en-US" dirty="0" smtClean="0"/>
              <a:t>&gt;5,000 EOR wells</a:t>
            </a:r>
          </a:p>
          <a:p>
            <a:pPr lvl="1"/>
            <a:r>
              <a:rPr lang="en-US" dirty="0" smtClean="0"/>
              <a:t>Injection occurs for a significant amount of time</a:t>
            </a:r>
          </a:p>
          <a:p>
            <a:pPr lvl="1"/>
            <a:r>
              <a:rPr lang="en-US" dirty="0" smtClean="0"/>
              <a:t>Less geotechnical information available </a:t>
            </a:r>
            <a:r>
              <a:rPr lang="en-US" dirty="0" err="1" smtClean="0"/>
              <a:t>vs</a:t>
            </a:r>
            <a:r>
              <a:rPr lang="en-US" dirty="0" smtClean="0"/>
              <a:t> production wells</a:t>
            </a:r>
          </a:p>
          <a:p>
            <a:pPr lvl="1"/>
            <a:r>
              <a:rPr lang="en-US" dirty="0" smtClean="0"/>
              <a:t>Globally, cases that have been identified generally involve individual wells </a:t>
            </a:r>
            <a:endParaRPr lang="en-US" dirty="0"/>
          </a:p>
          <a:p>
            <a:pPr lvl="1"/>
            <a:r>
              <a:rPr lang="en-US" dirty="0"/>
              <a:t>T</a:t>
            </a:r>
            <a:r>
              <a:rPr lang="en-US" dirty="0" smtClean="0"/>
              <a:t>he interaction of wells is unclear and requires further research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4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30000"/>
              </a:lnSpc>
            </a:pPr>
            <a:r>
              <a:rPr lang="en-US" dirty="0"/>
              <a:t>Briefly address </a:t>
            </a:r>
            <a:r>
              <a:rPr lang="en-US" dirty="0" smtClean="0"/>
              <a:t>Induced Seismicity</a:t>
            </a:r>
            <a:endParaRPr lang="en-US" dirty="0"/>
          </a:p>
          <a:p>
            <a:pPr marL="285750" indent="-285750">
              <a:lnSpc>
                <a:spcPct val="130000"/>
              </a:lnSpc>
            </a:pPr>
            <a:r>
              <a:rPr lang="en-US" dirty="0"/>
              <a:t>Earthquakes, global/regional and local </a:t>
            </a:r>
            <a:r>
              <a:rPr lang="en-US" dirty="0" smtClean="0"/>
              <a:t>seismicity</a:t>
            </a:r>
            <a:endParaRPr lang="en-US" dirty="0"/>
          </a:p>
          <a:p>
            <a:pPr marL="285750" indent="-285750">
              <a:lnSpc>
                <a:spcPct val="130000"/>
              </a:lnSpc>
            </a:pPr>
            <a:r>
              <a:rPr lang="en-US" dirty="0"/>
              <a:t>Increased </a:t>
            </a:r>
            <a:r>
              <a:rPr lang="en-US" dirty="0" smtClean="0"/>
              <a:t>hazards and earthquake </a:t>
            </a:r>
            <a:r>
              <a:rPr lang="en-US" dirty="0"/>
              <a:t>p</a:t>
            </a:r>
            <a:r>
              <a:rPr lang="en-US" dirty="0" smtClean="0"/>
              <a:t>reparedness</a:t>
            </a:r>
            <a:endParaRPr lang="en-US" dirty="0"/>
          </a:p>
          <a:p>
            <a:pPr marL="285750" indent="-285750">
              <a:lnSpc>
                <a:spcPct val="130000"/>
              </a:lnSpc>
            </a:pPr>
            <a:r>
              <a:rPr lang="en-US" dirty="0"/>
              <a:t>EQ triggering: What we know and what we can say</a:t>
            </a:r>
          </a:p>
          <a:p>
            <a:pPr marL="285750" indent="-285750">
              <a:lnSpc>
                <a:spcPct val="130000"/>
              </a:lnSpc>
            </a:pPr>
            <a:r>
              <a:rPr lang="en-US" dirty="0" smtClean="0"/>
              <a:t>Oil and Gas Technologies (OCC)</a:t>
            </a:r>
          </a:p>
          <a:p>
            <a:pPr marL="685800" lvl="1">
              <a:lnSpc>
                <a:spcPct val="130000"/>
              </a:lnSpc>
            </a:pPr>
            <a:r>
              <a:rPr lang="en-US" dirty="0" smtClean="0"/>
              <a:t>Response to potential induced seismicity</a:t>
            </a:r>
            <a:endParaRPr lang="en-US" dirty="0"/>
          </a:p>
          <a:p>
            <a:pPr marL="285750" indent="-285750">
              <a:lnSpc>
                <a:spcPct val="130000"/>
              </a:lnSpc>
            </a:pPr>
            <a:r>
              <a:rPr lang="en-US" dirty="0" smtClean="0"/>
              <a:t>Triggered/Induced </a:t>
            </a:r>
            <a:r>
              <a:rPr lang="en-US" dirty="0"/>
              <a:t>seismicity by </a:t>
            </a:r>
            <a:r>
              <a:rPr lang="en-US" dirty="0" smtClean="0"/>
              <a:t>hydraulic fracturing and injection wells</a:t>
            </a:r>
            <a:endParaRPr lang="en-US" dirty="0"/>
          </a:p>
          <a:p>
            <a:pPr marL="285750" indent="-285750">
              <a:lnSpc>
                <a:spcPct val="130000"/>
              </a:lnSpc>
            </a:pPr>
            <a:r>
              <a:rPr lang="en-US" dirty="0" smtClean="0"/>
              <a:t>Ongoing research and projects at the OGS</a:t>
            </a:r>
            <a:endParaRPr lang="en-US" dirty="0"/>
          </a:p>
          <a:p>
            <a:pPr marL="285750" indent="-285750">
              <a:lnSpc>
                <a:spcPct val="130000"/>
              </a:lnSpc>
            </a:pPr>
            <a:r>
              <a:rPr lang="en-US" dirty="0" smtClean="0"/>
              <a:t>Recent earthquake </a:t>
            </a:r>
            <a:r>
              <a:rPr lang="en-US" dirty="0"/>
              <a:t>swarms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17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2063"/>
          </a:xfrm>
        </p:spPr>
        <p:txBody>
          <a:bodyPr/>
          <a:lstStyle/>
          <a:p>
            <a:r>
              <a:rPr lang="en-US" dirty="0" smtClean="0"/>
              <a:t>Disposal Wells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117" y="1186701"/>
            <a:ext cx="6701305" cy="5290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424" y="1186701"/>
            <a:ext cx="3056879" cy="2677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In Texas, Oklahoma, and Kansas the greatest volumes of waste-water come from produced water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4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for potential induced seismicity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238"/>
            <a:ext cx="8229600" cy="52244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 documented cases of induced seismicity have ever come close to the current earthquake rates or the area over which the earthquakes are occurring</a:t>
            </a:r>
          </a:p>
          <a:p>
            <a:r>
              <a:rPr lang="en-US" dirty="0" smtClean="0"/>
              <a:t>Long history of oil and gas activity and large number of wells require detailed research projects to identify induced seismicity</a:t>
            </a:r>
          </a:p>
          <a:p>
            <a:pPr lvl="1"/>
            <a:r>
              <a:rPr lang="en-US" dirty="0" smtClean="0"/>
              <a:t>The usual simple methods to identify potentially induced seismicity have only produced small numbers of identified cases</a:t>
            </a:r>
          </a:p>
          <a:p>
            <a:r>
              <a:rPr lang="en-US" dirty="0" smtClean="0"/>
              <a:t>Potential cases of induced seismicity have been identified both from hydraulic fracturing and disposal wells</a:t>
            </a:r>
          </a:p>
          <a:p>
            <a:pPr lvl="1"/>
            <a:r>
              <a:rPr lang="en-US" dirty="0" smtClean="0"/>
              <a:t>Hydraulic fracturing only contributes a small amount to the observed rate of earthquakes</a:t>
            </a:r>
          </a:p>
          <a:p>
            <a:pPr lvl="1"/>
            <a:r>
              <a:rPr lang="en-US" dirty="0" smtClean="0"/>
              <a:t>Disposal wells are thought to be a larger contributor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43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Current Efforts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355600" y="977900"/>
            <a:ext cx="8504046" cy="5435600"/>
          </a:xfrm>
        </p:spPr>
        <p:txBody>
          <a:bodyPr>
            <a:normAutofit fontScale="92500" lnSpcReduction="10000"/>
          </a:bodyPr>
          <a:lstStyle/>
          <a:p>
            <a:pPr marL="285750" lvl="1">
              <a:buFont typeface="Arial"/>
              <a:buChar char="•"/>
            </a:pPr>
            <a:r>
              <a:rPr lang="en-US" dirty="0"/>
              <a:t>Multiyear multi-disciplinary collaborative </a:t>
            </a:r>
            <a:r>
              <a:rPr lang="en-US" dirty="0" smtClean="0"/>
              <a:t>DoE funded project </a:t>
            </a:r>
            <a:r>
              <a:rPr lang="en-US" dirty="0"/>
              <a:t>at </a:t>
            </a:r>
            <a:r>
              <a:rPr lang="en-US" dirty="0" smtClean="0"/>
              <a:t>OU </a:t>
            </a:r>
            <a:r>
              <a:rPr lang="en-US" sz="2200" dirty="0" smtClean="0"/>
              <a:t>($1.8 million including cost sharing from industry and state agencies)</a:t>
            </a:r>
            <a:endParaRPr lang="en-US" sz="2200" dirty="0"/>
          </a:p>
          <a:p>
            <a:pPr marL="685800" lvl="1"/>
            <a:r>
              <a:rPr lang="en-US" sz="2000" dirty="0" smtClean="0"/>
              <a:t>Adding permanent and temporary seismic </a:t>
            </a:r>
            <a:r>
              <a:rPr lang="en-US" sz="2000" dirty="0"/>
              <a:t>stations to the regional </a:t>
            </a:r>
            <a:r>
              <a:rPr lang="en-US" sz="2000" dirty="0" smtClean="0"/>
              <a:t>network</a:t>
            </a:r>
          </a:p>
          <a:p>
            <a:pPr marL="685800" lvl="1"/>
            <a:r>
              <a:rPr lang="en-US" sz="2000" dirty="0" smtClean="0"/>
              <a:t>Risk mitigation and management</a:t>
            </a:r>
            <a:endParaRPr lang="en-US" sz="2000" dirty="0"/>
          </a:p>
          <a:p>
            <a:pPr marL="285750" indent="-285750"/>
            <a:r>
              <a:rPr lang="en-US" sz="2400" dirty="0"/>
              <a:t>Working with industry </a:t>
            </a:r>
            <a:r>
              <a:rPr lang="en-US" sz="2400" dirty="0" smtClean="0"/>
              <a:t>and other researchers to </a:t>
            </a:r>
            <a:r>
              <a:rPr lang="en-US" sz="2400" dirty="0"/>
              <a:t>improve our understanding of 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Faults in Oklahoma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Stress in the subsurface</a:t>
            </a:r>
          </a:p>
          <a:p>
            <a:pPr marL="285750" indent="-285750"/>
            <a:r>
              <a:rPr lang="en-US" sz="2400" dirty="0"/>
              <a:t>Test whether </a:t>
            </a:r>
            <a:r>
              <a:rPr lang="en-US" sz="2400" dirty="0" smtClean="0"/>
              <a:t>the ”Traffic </a:t>
            </a:r>
            <a:r>
              <a:rPr lang="en-US" sz="2400" dirty="0"/>
              <a:t>Light System” </a:t>
            </a:r>
            <a:r>
              <a:rPr lang="en-US" sz="2400" dirty="0" smtClean="0"/>
              <a:t>and other methods can </a:t>
            </a:r>
            <a:r>
              <a:rPr lang="en-US" sz="2400" dirty="0"/>
              <a:t>work to </a:t>
            </a:r>
            <a:r>
              <a:rPr lang="en-US" sz="2400" dirty="0" smtClean="0"/>
              <a:t>manage/mitigate </a:t>
            </a:r>
            <a:r>
              <a:rPr lang="en-US" sz="2400" dirty="0"/>
              <a:t>risk</a:t>
            </a:r>
          </a:p>
          <a:p>
            <a:pPr marL="285750" indent="-285750"/>
            <a:r>
              <a:rPr lang="en-US" sz="2400" dirty="0"/>
              <a:t>Increased public outreach and </a:t>
            </a:r>
            <a:r>
              <a:rPr lang="en-US" sz="2400" dirty="0" smtClean="0"/>
              <a:t>education</a:t>
            </a:r>
          </a:p>
          <a:p>
            <a:pPr marL="285750" indent="-285750"/>
            <a:r>
              <a:rPr lang="en-US" sz="2400" dirty="0" smtClean="0"/>
              <a:t>OGS Resources</a:t>
            </a:r>
            <a:endParaRPr lang="en-US" sz="2400" dirty="0"/>
          </a:p>
          <a:p>
            <a:pPr marL="685800" lvl="1"/>
            <a:r>
              <a:rPr lang="en-US" sz="2000" dirty="0">
                <a:hlinkClick r:id="rId2"/>
              </a:rPr>
              <a:t>http://www.okgeosurvey1.gov/pages/</a:t>
            </a:r>
            <a:r>
              <a:rPr lang="en-US" sz="2000" dirty="0" smtClean="0">
                <a:hlinkClick r:id="rId2"/>
              </a:rPr>
              <a:t>research.php</a:t>
            </a:r>
            <a:endParaRPr lang="en-US" sz="2000" dirty="0" smtClean="0"/>
          </a:p>
          <a:p>
            <a:pPr marL="685800" lvl="1"/>
            <a:r>
              <a:rPr lang="en-US" sz="2000" dirty="0">
                <a:hlinkClick r:id="rId3"/>
              </a:rPr>
              <a:t>http://www.okgeosurvey1.gov/pages/earthquakes/induced-</a:t>
            </a:r>
            <a:r>
              <a:rPr lang="en-US" sz="2000" dirty="0" err="1">
                <a:hlinkClick r:id="rId3"/>
              </a:rPr>
              <a:t>seismicity.php</a:t>
            </a:r>
            <a:endParaRPr lang="en-US" sz="2000" dirty="0"/>
          </a:p>
        </p:txBody>
      </p:sp>
      <p:pic>
        <p:nvPicPr>
          <p:cNvPr id="10" name="Picture 9" descr="small_OGS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08" y="5004845"/>
            <a:ext cx="846316" cy="84631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0"/>
            <a:ext cx="828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Logan and Northern Oklahoma County </a:t>
            </a:r>
            <a:r>
              <a:rPr lang="en-US" sz="3200" dirty="0"/>
              <a:t>S</a:t>
            </a:r>
            <a:r>
              <a:rPr lang="en-US" sz="3200" dirty="0" smtClean="0"/>
              <a:t>eismicity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978400" y="1097615"/>
            <a:ext cx="4165600" cy="498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2013-2014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Earthquake sequences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(south to north):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Choctaw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Southern Arcadia Lake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Waterloo Road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Liberty Lake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Langston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/>
              <a:t>Marshall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700" y="317500"/>
            <a:ext cx="82296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70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1762"/>
            <a:ext cx="8229600" cy="1143000"/>
          </a:xfrm>
        </p:spPr>
        <p:txBody>
          <a:bodyPr/>
          <a:lstStyle/>
          <a:p>
            <a:r>
              <a:rPr lang="en-US" dirty="0" smtClean="0"/>
              <a:t>Choctaw Sequence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54000"/>
            <a:ext cx="85725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91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" y="2019300"/>
            <a:ext cx="4470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Choctaw Sequence (2010-present)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636 earthquakes located to date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26 events &gt;= M3.0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92 events felt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Median depth </a:t>
            </a:r>
            <a:r>
              <a:rPr lang="en-US" sz="2800" dirty="0"/>
              <a:t>o</a:t>
            </a:r>
            <a:r>
              <a:rPr lang="en-US" sz="2800" dirty="0" smtClean="0"/>
              <a:t>f events are 6.8km or 4.2mi </a:t>
            </a:r>
          </a:p>
          <a:p>
            <a:endParaRPr lang="en-US" sz="2800" dirty="0"/>
          </a:p>
        </p:txBody>
      </p:sp>
      <p:pic>
        <p:nvPicPr>
          <p:cNvPr id="4" name="Picture 3" descr="Chactaw_hist_dep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2501900"/>
            <a:ext cx="4572000" cy="3657600"/>
          </a:xfrm>
          <a:prstGeom prst="rect">
            <a:avLst/>
          </a:prstGeom>
        </p:spPr>
      </p:pic>
      <p:pic>
        <p:nvPicPr>
          <p:cNvPr id="5" name="Picture 4" descr="Chactaw_hist_tm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57"/>
            <a:ext cx="9144000" cy="195942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02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7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Southern Arcadia Lake Swarm</a:t>
            </a:r>
            <a:endParaRPr lang="en-US" dirty="0"/>
          </a:p>
        </p:txBody>
      </p:sp>
      <p:pic>
        <p:nvPicPr>
          <p:cNvPr id="3" name="Picture 2" descr="turnpike_map_06_2014D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66700"/>
            <a:ext cx="85725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6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900" y="2247900"/>
            <a:ext cx="4470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Southern Arcadia Lake Swarm (2010-present)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565 earthquakes located to date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38 events &gt;= M3.0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100 events felt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Median depth of events are 5.66km or 3.5mi </a:t>
            </a:r>
          </a:p>
          <a:p>
            <a:endParaRPr lang="en-US" sz="2800" dirty="0"/>
          </a:p>
        </p:txBody>
      </p:sp>
      <p:pic>
        <p:nvPicPr>
          <p:cNvPr id="5" name="Picture 4" descr="Arcadia_hist_tm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97971"/>
            <a:ext cx="9144000" cy="1959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Arcadia_hist_dep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2565400"/>
            <a:ext cx="4572000" cy="3657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037"/>
            <a:ext cx="8229600" cy="1143000"/>
          </a:xfrm>
        </p:spPr>
        <p:txBody>
          <a:bodyPr/>
          <a:lstStyle/>
          <a:p>
            <a:r>
              <a:rPr lang="en-US" dirty="0" smtClean="0"/>
              <a:t>Waterloo Road Sequence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9700"/>
            <a:ext cx="85725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3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100" y="2362200"/>
            <a:ext cx="4470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Waterloo Road Sequence (2010-present)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177 earthquakes located to date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9 events &gt;= M3.0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50 events felt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Median depth </a:t>
            </a:r>
            <a:r>
              <a:rPr lang="en-US" sz="2800" dirty="0"/>
              <a:t>o</a:t>
            </a:r>
            <a:r>
              <a:rPr lang="en-US" sz="2800" dirty="0" smtClean="0"/>
              <a:t>f events are 5.0km or 3.1mi </a:t>
            </a:r>
          </a:p>
          <a:p>
            <a:endParaRPr lang="en-US" sz="2800" dirty="0"/>
          </a:p>
        </p:txBody>
      </p:sp>
      <p:pic>
        <p:nvPicPr>
          <p:cNvPr id="9" name="Picture 8" descr="Waterloo_hist_dep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76500"/>
            <a:ext cx="4572000" cy="3657600"/>
          </a:xfrm>
          <a:prstGeom prst="rect">
            <a:avLst/>
          </a:prstGeom>
        </p:spPr>
      </p:pic>
      <p:pic>
        <p:nvPicPr>
          <p:cNvPr id="5" name="Picture 4" descr="Waterloo_hist_tm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1959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0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for potential induced seismicity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238"/>
            <a:ext cx="8229600" cy="52244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 documented cases of induced seismicity have ever come close to the current earthquake rates or the area over which the earthquakes are occurring</a:t>
            </a:r>
          </a:p>
          <a:p>
            <a:r>
              <a:rPr lang="en-US" dirty="0" smtClean="0"/>
              <a:t>Long history of oil and gas activity and large number of wells require detailed research projects to identify induced seismicity</a:t>
            </a:r>
          </a:p>
          <a:p>
            <a:pPr lvl="1"/>
            <a:r>
              <a:rPr lang="en-US" dirty="0" smtClean="0"/>
              <a:t>The usual simple methods to identify potentially induced seismicity have only produced small numbers of identified cases</a:t>
            </a:r>
          </a:p>
          <a:p>
            <a:r>
              <a:rPr lang="en-US" dirty="0" smtClean="0"/>
              <a:t>Potential cases of induced seismicity have been identified both from hydraulic fracturing and disposal wells</a:t>
            </a:r>
          </a:p>
          <a:p>
            <a:pPr lvl="1"/>
            <a:r>
              <a:rPr lang="en-US" dirty="0" smtClean="0"/>
              <a:t>Hydraulic fracturing only contributes a small amount to the observed rate of earthquakes</a:t>
            </a:r>
          </a:p>
          <a:p>
            <a:pPr lvl="1"/>
            <a:r>
              <a:rPr lang="en-US" dirty="0" smtClean="0"/>
              <a:t>Disposal wells are thought to be a larger contributor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5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762"/>
            <a:ext cx="8229600" cy="1143000"/>
          </a:xfrm>
        </p:spPr>
        <p:txBody>
          <a:bodyPr/>
          <a:lstStyle/>
          <a:p>
            <a:r>
              <a:rPr lang="en-US" dirty="0" smtClean="0"/>
              <a:t>Liberty Lake Sequence</a:t>
            </a:r>
            <a:endParaRPr lang="en-US" dirty="0"/>
          </a:p>
        </p:txBody>
      </p:sp>
      <p:pic>
        <p:nvPicPr>
          <p:cNvPr id="3" name="Picture 2" descr="libertylake_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2100"/>
            <a:ext cx="6858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900" y="2311400"/>
            <a:ext cx="4470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Liberty Lake Sequence (2010-present)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386 earthquakes located to date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34 events &gt;= M3.0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113 events felt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Median depths of events are 5.0km or 3.1mi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7" name="Picture 6" descr="Liberty_Lake_hist_dep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11400"/>
            <a:ext cx="4572000" cy="3657600"/>
          </a:xfrm>
          <a:prstGeom prst="rect">
            <a:avLst/>
          </a:prstGeom>
        </p:spPr>
      </p:pic>
      <p:pic>
        <p:nvPicPr>
          <p:cNvPr id="8" name="Picture 7" descr="Liberty_Lake_hist_tm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59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612"/>
            <a:ext cx="8229600" cy="1143000"/>
          </a:xfrm>
        </p:spPr>
        <p:txBody>
          <a:bodyPr/>
          <a:lstStyle/>
          <a:p>
            <a:r>
              <a:rPr lang="en-US" dirty="0" smtClean="0"/>
              <a:t>Langston Sequence</a:t>
            </a:r>
            <a:endParaRPr lang="en-US" dirty="0"/>
          </a:p>
        </p:txBody>
      </p:sp>
      <p:pic>
        <p:nvPicPr>
          <p:cNvPr id="3" name="Picture 2" descr="langst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03200"/>
            <a:ext cx="85725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9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00" y="2332632"/>
            <a:ext cx="4470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Langston Sequence (2010-present)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282 earthquakes located to date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30 events &gt;= M3.0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52 events felt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Median depths of events are 5.0km or 3.1mi</a:t>
            </a:r>
          </a:p>
          <a:p>
            <a:endParaRPr lang="en-US" sz="2800" dirty="0"/>
          </a:p>
        </p:txBody>
      </p:sp>
      <p:pic>
        <p:nvPicPr>
          <p:cNvPr id="6" name="Picture 5" descr="Langston_hist_tm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1959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4300"/>
            <a:ext cx="4572000" cy="36576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1143000"/>
          </a:xfrm>
        </p:spPr>
        <p:txBody>
          <a:bodyPr/>
          <a:lstStyle/>
          <a:p>
            <a:r>
              <a:rPr lang="en-US" dirty="0" smtClean="0"/>
              <a:t>Marshall Sequence</a:t>
            </a:r>
            <a:endParaRPr lang="en-US" dirty="0"/>
          </a:p>
        </p:txBody>
      </p:sp>
      <p:pic>
        <p:nvPicPr>
          <p:cNvPr id="3" name="Picture 2" descr="marsh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54000"/>
            <a:ext cx="85725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5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348329"/>
            <a:ext cx="4470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Marshall Sequence (2010-present)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60 earthquakes located to date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13 events &gt;= M3.0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17 events felt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Median depth of events are 4.6km or 2.85mi</a:t>
            </a:r>
          </a:p>
          <a:p>
            <a:endParaRPr lang="en-US" sz="2800" dirty="0"/>
          </a:p>
        </p:txBody>
      </p:sp>
      <p:pic>
        <p:nvPicPr>
          <p:cNvPr id="8" name="Picture 7" descr="Marshall_hist_tm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71"/>
            <a:ext cx="9144000" cy="1959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Marshall_hist_dep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52700"/>
            <a:ext cx="4572000" cy="3657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7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336" y="5531616"/>
            <a:ext cx="2894012" cy="566738"/>
          </a:xfrm>
        </p:spPr>
        <p:txBody>
          <a:bodyPr>
            <a:noAutofit/>
          </a:bodyPr>
          <a:lstStyle/>
          <a:p>
            <a:r>
              <a:rPr lang="en-US" sz="3600" dirty="0" smtClean="0"/>
              <a:t>Questions?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854062" y="216007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NW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7839" y="5162284"/>
            <a:ext cx="48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SE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9" name="Picture 2" descr="fi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6716" r="6716"/>
          <a:stretch>
            <a:fillRect/>
          </a:stretch>
        </p:blipFill>
        <p:spPr bwMode="auto">
          <a:xfrm>
            <a:off x="1134336" y="375132"/>
            <a:ext cx="6875328" cy="515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704072" y="590034"/>
            <a:ext cx="373585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Meers</a:t>
            </a:r>
            <a:r>
              <a:rPr lang="en-US" dirty="0" smtClean="0"/>
              <a:t> Fault, Southwestern Oklahoma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60600" y="14351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NW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4939" y="3784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8862" y="5531616"/>
            <a:ext cx="450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3"/>
              </a:rPr>
              <a:t>www.okgeosurvey1.gov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OGS Open File Report OF1-2014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0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Reno, April 9 1952</a:t>
            </a:r>
            <a:endParaRPr lang="en-US" dirty="0"/>
          </a:p>
        </p:txBody>
      </p:sp>
      <p:pic>
        <p:nvPicPr>
          <p:cNvPr id="4" name="Picture 9" descr="f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3675980" cy="50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1317" y="1076180"/>
            <a:ext cx="316839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F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1711" y="2427635"/>
            <a:ext cx="3003804" cy="394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0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6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November 2011, Prague Earthquakes</a:t>
            </a:r>
            <a:endParaRPr lang="en-US" dirty="0"/>
          </a:p>
        </p:txBody>
      </p:sp>
      <p:pic>
        <p:nvPicPr>
          <p:cNvPr id="6" name="Picture 5" descr="usb0006klz_ciim_zoomou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249"/>
            <a:ext cx="4788038" cy="5351336"/>
          </a:xfrm>
          <a:prstGeom prst="rect">
            <a:avLst/>
          </a:prstGeom>
        </p:spPr>
      </p:pic>
      <p:pic>
        <p:nvPicPr>
          <p:cNvPr id="7" name="Picture 6" descr="DamageA1-13.2011 Damage to the NW Tow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365" y="1132538"/>
            <a:ext cx="3444692" cy="4592923"/>
          </a:xfrm>
          <a:prstGeom prst="rect">
            <a:avLst/>
          </a:prstGeom>
        </p:spPr>
      </p:pic>
      <p:pic>
        <p:nvPicPr>
          <p:cNvPr id="8" name="Picture 7" descr="DamageB_4-8.2011 Damaged head sto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33265"/>
            <a:ext cx="4572000" cy="3429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9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Damage to unreinforced masonry</a:t>
            </a:r>
            <a:endParaRPr lang="en-US" dirty="0"/>
          </a:p>
        </p:txBody>
      </p:sp>
      <p:pic>
        <p:nvPicPr>
          <p:cNvPr id="5" name="Content Placeholder 4" descr="1-1.2011 Nov 5 earthquake damage to St. Gregory's Admin. Building_Shawnee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9488" r="-9488"/>
          <a:stretch>
            <a:fillRect/>
          </a:stretch>
        </p:blipFill>
        <p:spPr/>
      </p:pic>
      <p:pic>
        <p:nvPicPr>
          <p:cNvPr id="14" name="Content Placeholder 13" descr="photo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5020" b="-25020"/>
          <a:stretch>
            <a:fillRect/>
          </a:stretch>
        </p:blipFill>
        <p:spPr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4254500"/>
            <a:ext cx="2819400" cy="2108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Earthquake?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77008" y="1417638"/>
            <a:ext cx="5809792" cy="51189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When one body of rock slides past another</a:t>
            </a:r>
          </a:p>
          <a:p>
            <a:r>
              <a:rPr lang="en-US" dirty="0" smtClean="0"/>
              <a:t>When this occurs seismic waves “sound” is generated</a:t>
            </a:r>
          </a:p>
          <a:p>
            <a:r>
              <a:rPr lang="en-US" dirty="0" smtClean="0"/>
              <a:t>This sound radiates out in all directions and is what is measured at a seismic station</a:t>
            </a:r>
          </a:p>
          <a:p>
            <a:pPr lvl="1"/>
            <a:r>
              <a:rPr lang="en-US" dirty="0" smtClean="0"/>
              <a:t>The recording is a seismogram</a:t>
            </a:r>
          </a:p>
          <a:p>
            <a:pPr lvl="1"/>
            <a:r>
              <a:rPr lang="en-US" dirty="0" smtClean="0"/>
              <a:t>Waves are used locate </a:t>
            </a:r>
            <a:r>
              <a:rPr lang="en-US" dirty="0"/>
              <a:t>and determine the size of the earthquake (magnitude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Contain much more information</a:t>
            </a:r>
          </a:p>
          <a:p>
            <a:r>
              <a:rPr lang="en-US" dirty="0" smtClean="0"/>
              <a:t>In most earthquakes people feel the seismic wave</a:t>
            </a:r>
            <a:endParaRPr lang="en-US" dirty="0"/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1" r="-8881"/>
          <a:stretch/>
        </p:blipFill>
        <p:spPr>
          <a:xfrm>
            <a:off x="-145794" y="478046"/>
            <a:ext cx="2607784" cy="637995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2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Mid-continent increase primarily in Oklahoma</a:t>
            </a:r>
            <a:endParaRPr lang="en-US" dirty="0"/>
          </a:p>
        </p:txBody>
      </p:sp>
      <p:pic>
        <p:nvPicPr>
          <p:cNvPr id="3" name="Picture 2" descr="anss_rat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4541"/>
            <a:ext cx="82296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5319" y="6196275"/>
            <a:ext cx="14364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ANSS Catalog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8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2014</a:t>
            </a:r>
            <a:endParaRPr lang="en-US" dirty="0"/>
          </a:p>
        </p:txBody>
      </p:sp>
      <p:pic>
        <p:nvPicPr>
          <p:cNvPr id="3" name="Picture 2" descr="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36" y="629113"/>
            <a:ext cx="11073577" cy="622888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6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an Earthquake: Magnitude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6139" y="3194962"/>
            <a:ext cx="5026329" cy="35194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Magnitude is proportional to rupture area and slip on fault</a:t>
            </a:r>
          </a:p>
          <a:p>
            <a:pPr lvl="1"/>
            <a:r>
              <a:rPr lang="en-US" dirty="0" smtClean="0"/>
              <a:t>Log measure of the energy released as seismic waves</a:t>
            </a:r>
          </a:p>
          <a:p>
            <a:pPr lvl="1"/>
            <a:r>
              <a:rPr lang="en-US" dirty="0" smtClean="0"/>
              <a:t>1 Magnitude unit is ~32 times more energy release</a:t>
            </a:r>
          </a:p>
          <a:p>
            <a:r>
              <a:rPr lang="en-US" dirty="0" smtClean="0"/>
              <a:t>Cannot be directly measured inferred from measurements at surface</a:t>
            </a:r>
          </a:p>
          <a:p>
            <a:pPr lvl="1"/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32056" b="-32056"/>
          <a:stretch/>
        </p:blipFill>
        <p:spPr>
          <a:xfrm>
            <a:off x="145507" y="755231"/>
            <a:ext cx="4404909" cy="2367143"/>
          </a:xfr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8674"/>
            <a:ext cx="2413000" cy="393700"/>
          </a:xfrm>
          <a:prstGeom prst="rect">
            <a:avLst/>
          </a:prstGeom>
        </p:spPr>
      </p:pic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4002424924"/>
              </p:ext>
            </p:extLst>
          </p:nvPr>
        </p:nvGraphicFramePr>
        <p:xfrm>
          <a:off x="4905702" y="1417638"/>
          <a:ext cx="4238298" cy="479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23233" y="1232972"/>
            <a:ext cx="144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USGS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6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90999" cy="48427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Earthquake locations contain uncertainty</a:t>
            </a:r>
          </a:p>
          <a:p>
            <a:pPr lvl="1"/>
            <a:r>
              <a:rPr lang="en-US" dirty="0" smtClean="0"/>
              <a:t>Some more than others</a:t>
            </a:r>
          </a:p>
          <a:p>
            <a:r>
              <a:rPr lang="en-US" dirty="0" smtClean="0"/>
              <a:t>Factors controlling location accuracy</a:t>
            </a:r>
          </a:p>
          <a:p>
            <a:pPr lvl="1"/>
            <a:r>
              <a:rPr lang="en-US" dirty="0" smtClean="0"/>
              <a:t>Station very near earthquake (depth)</a:t>
            </a:r>
          </a:p>
          <a:p>
            <a:pPr lvl="1"/>
            <a:r>
              <a:rPr lang="en-US" dirty="0" smtClean="0"/>
              <a:t>How many stations are close to earthquake</a:t>
            </a:r>
          </a:p>
          <a:p>
            <a:pPr lvl="1"/>
            <a:r>
              <a:rPr lang="en-US" dirty="0" smtClean="0"/>
              <a:t>Understanding of velocity distributions within the Earth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6382" b="-6382"/>
          <a:stretch/>
        </p:blipFill>
        <p:spPr>
          <a:xfrm>
            <a:off x="4648199" y="1417638"/>
            <a:ext cx="4386667" cy="2792095"/>
          </a:xfrm>
        </p:spPr>
      </p:pic>
      <p:sp>
        <p:nvSpPr>
          <p:cNvPr id="6" name="TextBox 5"/>
          <p:cNvSpPr txBox="1"/>
          <p:nvPr/>
        </p:nvSpPr>
        <p:spPr>
          <a:xfrm>
            <a:off x="4775385" y="4233535"/>
            <a:ext cx="4259482" cy="224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Oklahoma has a good regional network (may not be adequate to assess specific cases of IS)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H</a:t>
            </a:r>
            <a:r>
              <a:rPr lang="en-US" sz="2000" dirty="0" smtClean="0"/>
              <a:t>orizontal uncertainties are about 8 km with uncertainties .1 to 15 km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Vertical uncertainties .1 to unconstrained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826136" y="3612840"/>
            <a:ext cx="131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BGS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2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Earthquake Triggering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General Observations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57457" y="2362200"/>
            <a:ext cx="4387567" cy="3941763"/>
          </a:xfrm>
        </p:spPr>
        <p:txBody>
          <a:bodyPr>
            <a:noAutofit/>
          </a:bodyPr>
          <a:lstStyle/>
          <a:p>
            <a:r>
              <a:rPr lang="en-US" dirty="0" smtClean="0"/>
              <a:t>Increase in shear stress</a:t>
            </a:r>
          </a:p>
          <a:p>
            <a:pPr lvl="1"/>
            <a:r>
              <a:rPr lang="en-US" sz="2200" dirty="0" smtClean="0"/>
              <a:t>Mass changes</a:t>
            </a:r>
          </a:p>
          <a:p>
            <a:pPr lvl="1"/>
            <a:r>
              <a:rPr lang="en-US" sz="2200" dirty="0" smtClean="0"/>
              <a:t>Permeability barriers</a:t>
            </a:r>
          </a:p>
          <a:p>
            <a:pPr lvl="1"/>
            <a:r>
              <a:rPr lang="en-US" sz="2200" dirty="0" smtClean="0"/>
              <a:t>Thermal changes</a:t>
            </a:r>
          </a:p>
          <a:p>
            <a:r>
              <a:rPr lang="en-US" dirty="0" smtClean="0"/>
              <a:t>Increase in pore pressure</a:t>
            </a:r>
          </a:p>
          <a:p>
            <a:pPr lvl="1"/>
            <a:r>
              <a:rPr lang="en-US" sz="2200" dirty="0"/>
              <a:t>F</a:t>
            </a:r>
            <a:r>
              <a:rPr lang="en-US" sz="2200" dirty="0" smtClean="0"/>
              <a:t>luid injected under pressure</a:t>
            </a:r>
          </a:p>
          <a:p>
            <a:pPr lvl="1"/>
            <a:r>
              <a:rPr lang="en-US" sz="2200" dirty="0" smtClean="0"/>
              <a:t>Fluid injected under little or no pressure can generate a hydraulic head (100 m head ~ 1 MPa</a:t>
            </a:r>
            <a:r>
              <a:rPr lang="en-US" sz="2200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chemeClr val="tx2"/>
                </a:solidFill>
              </a:rPr>
              <a:t>Most of the Earth’s crust is near failure</a:t>
            </a:r>
          </a:p>
          <a:p>
            <a:r>
              <a:rPr lang="en-US" dirty="0" smtClean="0"/>
              <a:t>Magnitudes tend to increase with time or injected volume</a:t>
            </a:r>
          </a:p>
          <a:p>
            <a:r>
              <a:rPr lang="en-US" dirty="0" smtClean="0"/>
              <a:t>Earthquakes may start close to a well and migrate outward</a:t>
            </a:r>
          </a:p>
          <a:p>
            <a:r>
              <a:rPr lang="en-US" dirty="0" smtClean="0"/>
              <a:t>Earthquakes may show temporal correlation to injection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2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Induced Seismicity from Fluid Injection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840142"/>
          </a:xfrm>
        </p:spPr>
        <p:txBody>
          <a:bodyPr>
            <a:normAutofit/>
          </a:bodyPr>
          <a:lstStyle/>
          <a:p>
            <a:r>
              <a:rPr lang="en-US" dirty="0" smtClean="0"/>
              <a:t>Increased pore </a:t>
            </a:r>
            <a:r>
              <a:rPr lang="en-US" dirty="0"/>
              <a:t>p</a:t>
            </a:r>
            <a:r>
              <a:rPr lang="en-US" dirty="0" smtClean="0"/>
              <a:t>ressure from fluid injection effectively reduces friction on fault</a:t>
            </a:r>
          </a:p>
          <a:p>
            <a:pPr lvl="1"/>
            <a:r>
              <a:rPr lang="en-US" dirty="0" smtClean="0"/>
              <a:t>Or in Mohr-Coulomb space moves the circle towards failure</a:t>
            </a:r>
          </a:p>
          <a:p>
            <a:r>
              <a:rPr lang="en-US" dirty="0" smtClean="0"/>
              <a:t>Pore pressure can be increased even injecting on vacuum</a:t>
            </a:r>
          </a:p>
          <a:p>
            <a:pPr lvl="1"/>
            <a:r>
              <a:rPr lang="en-US" dirty="0" smtClean="0"/>
              <a:t>Hydraulic head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787014" y="1472437"/>
            <a:ext cx="3208948" cy="2170275"/>
            <a:chOff x="4787014" y="1472437"/>
            <a:chExt cx="3208948" cy="2170275"/>
          </a:xfrm>
        </p:grpSpPr>
        <p:sp>
          <p:nvSpPr>
            <p:cNvPr id="19" name="Cube 18"/>
            <p:cNvSpPr/>
            <p:nvPr/>
          </p:nvSpPr>
          <p:spPr>
            <a:xfrm>
              <a:off x="4787014" y="1472437"/>
              <a:ext cx="3208948" cy="2170275"/>
            </a:xfrm>
            <a:prstGeom prst="cube">
              <a:avLst/>
            </a:prstGeom>
            <a:solidFill>
              <a:srgbClr val="C4BD9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5631371" y="2009773"/>
              <a:ext cx="488833" cy="1632939"/>
            </a:xfrm>
            <a:prstGeom prst="line">
              <a:avLst/>
            </a:pr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631371" y="1472437"/>
              <a:ext cx="488833" cy="537336"/>
            </a:xfrm>
            <a:prstGeom prst="line">
              <a:avLst/>
            </a:prstGeom>
            <a:ln>
              <a:solidFill>
                <a:srgbClr val="C0504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5631371" y="1563156"/>
            <a:ext cx="252586" cy="3070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46322" y="1612005"/>
            <a:ext cx="291130" cy="3070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873258" y="2648297"/>
            <a:ext cx="418689" cy="1465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449939" y="2794844"/>
            <a:ext cx="423319" cy="150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91947" y="2390355"/>
            <a:ext cx="38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σ</a:t>
            </a:r>
            <a:r>
              <a:rPr lang="en-US" baseline="-25000" dirty="0" smtClean="0"/>
              <a:t>n</a:t>
            </a:r>
            <a:endParaRPr lang="en-US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5996579" y="161575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τ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787014" y="5177956"/>
            <a:ext cx="348562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4957940" y="4333572"/>
            <a:ext cx="0" cy="1402654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14850" y="415736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τ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90004" y="4710400"/>
            <a:ext cx="932270" cy="92812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4957940" y="4256807"/>
            <a:ext cx="1684742" cy="80250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272640" y="4993290"/>
            <a:ext cx="34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σ</a:t>
            </a:r>
            <a:r>
              <a:rPr lang="en-US" baseline="-25000" dirty="0"/>
              <a:t>i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6151408" y="5087764"/>
            <a:ext cx="0" cy="1529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595068" y="4013112"/>
            <a:ext cx="8979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Failure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41382" y="4818840"/>
            <a:ext cx="3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τ</a:t>
            </a:r>
            <a:r>
              <a:rPr lang="en-US" baseline="-25000" dirty="0">
                <a:solidFill>
                  <a:schemeClr val="tx2"/>
                </a:solidFill>
              </a:rPr>
              <a:t>o</a:t>
            </a:r>
          </a:p>
        </p:txBody>
      </p:sp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46" y="4343142"/>
            <a:ext cx="1138939" cy="181570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5288327" y="2009773"/>
            <a:ext cx="3536705" cy="4123364"/>
            <a:chOff x="5288327" y="2009773"/>
            <a:chExt cx="3536705" cy="4123364"/>
          </a:xfrm>
        </p:grpSpPr>
        <p:grpSp>
          <p:nvGrpSpPr>
            <p:cNvPr id="75" name="Group 74"/>
            <p:cNvGrpSpPr/>
            <p:nvPr/>
          </p:nvGrpSpPr>
          <p:grpSpPr>
            <a:xfrm>
              <a:off x="5288327" y="4724110"/>
              <a:ext cx="3536705" cy="1409027"/>
              <a:chOff x="5288327" y="4724110"/>
              <a:chExt cx="3536705" cy="1409027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5288327" y="4724110"/>
                <a:ext cx="932270" cy="928124"/>
                <a:chOff x="6774674" y="5442173"/>
                <a:chExt cx="932270" cy="928124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6774674" y="5442173"/>
                  <a:ext cx="932270" cy="928124"/>
                </a:xfrm>
                <a:prstGeom prst="ellipse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7236078" y="5819537"/>
                  <a:ext cx="0" cy="152997"/>
                </a:xfrm>
                <a:prstGeom prst="line">
                  <a:avLst/>
                </a:prstGeom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extBox 73"/>
              <p:cNvSpPr txBox="1"/>
              <p:nvPr/>
            </p:nvSpPr>
            <p:spPr>
              <a:xfrm>
                <a:off x="6666844" y="5486806"/>
                <a:ext cx="21581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Add Pore Pressure</a:t>
                </a:r>
              </a:p>
              <a:p>
                <a:r>
                  <a:rPr lang="en-US" i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p</a:t>
                </a:r>
                <a:endParaRPr lang="en-US" i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5749731" y="2009773"/>
              <a:ext cx="542216" cy="935102"/>
              <a:chOff x="5749731" y="2009773"/>
              <a:chExt cx="542216" cy="9351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5996579" y="2009773"/>
                <a:ext cx="0" cy="638524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Cloud 77"/>
              <p:cNvSpPr/>
              <p:nvPr/>
            </p:nvSpPr>
            <p:spPr>
              <a:xfrm>
                <a:off x="5749731" y="2648297"/>
                <a:ext cx="542216" cy="296578"/>
              </a:xfrm>
              <a:prstGeom prst="cloud">
                <a:avLst/>
              </a:prstGeom>
              <a:solidFill>
                <a:schemeClr val="accent5">
                  <a:alpha val="6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82" name="Picture 8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63" y="3735184"/>
            <a:ext cx="2857500" cy="31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88327" y="5888448"/>
            <a:ext cx="14605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dirty="0"/>
              <a:t>σ</a:t>
            </a:r>
            <a:r>
              <a:rPr lang="en-US" baseline="-25000" dirty="0"/>
              <a:t>1</a:t>
            </a:r>
            <a:r>
              <a:rPr lang="en-US" dirty="0"/>
              <a:t>-σ</a:t>
            </a:r>
            <a:r>
              <a:rPr lang="en-US" baseline="-25000" dirty="0"/>
              <a:t>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6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23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Pressure </a:t>
            </a:r>
            <a:r>
              <a:rPr lang="en-US" sz="4000" dirty="0" smtClean="0"/>
              <a:t>Diffuses</a:t>
            </a:r>
            <a:r>
              <a:rPr lang="en-US" dirty="0" smtClean="0"/>
              <a:t> Within the 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6234"/>
            <a:ext cx="4038600" cy="4930266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</a:rPr>
              <a:t>Pressure increase is not due to actual fluid flow</a:t>
            </a:r>
          </a:p>
          <a:p>
            <a:pPr lvl="1"/>
            <a:r>
              <a:rPr lang="en-US" sz="2200" dirty="0" smtClean="0"/>
              <a:t>Can be much more rapid</a:t>
            </a:r>
          </a:p>
          <a:p>
            <a:pPr lvl="1"/>
            <a:r>
              <a:rPr lang="en-US" sz="2200" dirty="0" smtClean="0"/>
              <a:t>Because water is fairly incompressible it is similar to an elastic response although slower</a:t>
            </a:r>
          </a:p>
          <a:p>
            <a:pPr lvl="1"/>
            <a:r>
              <a:rPr lang="en-US" sz="2200" dirty="0" smtClean="0"/>
              <a:t>Diffusivity constant is </a:t>
            </a:r>
          </a:p>
          <a:p>
            <a:pPr lvl="1"/>
            <a:endParaRPr lang="en-US" sz="2200" dirty="0" smtClean="0"/>
          </a:p>
          <a:p>
            <a:pPr lvl="2"/>
            <a:r>
              <a:rPr lang="en-US" sz="2200" dirty="0" smtClean="0"/>
              <a:t>T = transmissivity</a:t>
            </a:r>
          </a:p>
          <a:p>
            <a:pPr lvl="2"/>
            <a:r>
              <a:rPr lang="en-US" sz="2200" dirty="0" smtClean="0"/>
              <a:t>S = storativity</a:t>
            </a:r>
          </a:p>
          <a:p>
            <a:pPr lvl="1"/>
            <a:r>
              <a:rPr lang="en-US" sz="2200" dirty="0" smtClean="0"/>
              <a:t>Proportional to permeability</a:t>
            </a:r>
          </a:p>
          <a:p>
            <a:r>
              <a:rPr lang="en-US" sz="2200" dirty="0" smtClean="0"/>
              <a:t>Pressure increases over time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60" r="-12160"/>
          <a:stretch/>
        </p:blipFill>
        <p:spPr>
          <a:xfrm>
            <a:off x="4344205" y="1176786"/>
            <a:ext cx="4657136" cy="5448856"/>
          </a:xfrm>
        </p:spPr>
      </p:pic>
      <p:sp>
        <p:nvSpPr>
          <p:cNvPr id="9" name="TextBox 8"/>
          <p:cNvSpPr txBox="1"/>
          <p:nvPr/>
        </p:nvSpPr>
        <p:spPr>
          <a:xfrm>
            <a:off x="4344205" y="6422684"/>
            <a:ext cx="3221159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Talwani et al. (2007) J. Geophys Res.</a:t>
            </a:r>
            <a:endParaRPr lang="en-US" sz="14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91" y="4356757"/>
            <a:ext cx="1092200" cy="3175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064"/>
          </a:xfrm>
        </p:spPr>
        <p:txBody>
          <a:bodyPr/>
          <a:lstStyle/>
          <a:p>
            <a:r>
              <a:rPr lang="en-US" dirty="0" smtClean="0"/>
              <a:t>Injection by Formation</a:t>
            </a:r>
            <a:endParaRPr lang="en-US" dirty="0"/>
          </a:p>
        </p:txBody>
      </p:sp>
      <p:pic>
        <p:nvPicPr>
          <p:cNvPr id="3" name="Picture 2" descr="Zone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1" y="950807"/>
            <a:ext cx="3282356" cy="5518928"/>
          </a:xfrm>
          <a:prstGeom prst="rect">
            <a:avLst/>
          </a:prstGeom>
        </p:spPr>
      </p:pic>
      <p:pic>
        <p:nvPicPr>
          <p:cNvPr id="4" name="Picture 3" descr="OKVolByZon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77" y="2744921"/>
            <a:ext cx="6208023" cy="3724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9426" y="950807"/>
            <a:ext cx="5828656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Vast majority of disposal by volume is not frac waste-water but produced water (part of producing oil and gas)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Large number of Arbuckle wells injecting on vacuum for years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9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618"/>
            <a:ext cx="9160795" cy="51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UIC Class II Wells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1727" y="4019425"/>
            <a:ext cx="7664157" cy="18158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99% of all earthquakes 2010-7/2013 occur within 15 km of a well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85% of Oklahoma’s area is within 15 km of a well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Have to move beyond simple spatial correlations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628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Worldwide</a:t>
            </a:r>
            <a:endParaRPr lang="en-US" dirty="0"/>
          </a:p>
        </p:txBody>
      </p:sp>
      <p:pic>
        <p:nvPicPr>
          <p:cNvPr id="6" name="Content Placeholder 5" descr="WorldEarthquakes_gray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74822"/>
            <a:ext cx="8229600" cy="417671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6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kla fault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89382"/>
            <a:ext cx="7296913" cy="5876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724"/>
          </a:xfrm>
        </p:spPr>
        <p:txBody>
          <a:bodyPr>
            <a:normAutofit/>
          </a:bodyPr>
          <a:lstStyle/>
          <a:p>
            <a:r>
              <a:rPr lang="en-US" dirty="0" smtClean="0"/>
              <a:t>Mapped Faults in Oklahoma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4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02"/>
            <a:ext cx="8229600" cy="76906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ANSS Earthquakes by Region</a:t>
            </a:r>
            <a:endParaRPr lang="en-US" sz="3200" dirty="0"/>
          </a:p>
        </p:txBody>
      </p:sp>
      <p:pic>
        <p:nvPicPr>
          <p:cNvPr id="4" name="Picture 3" descr="US_Regions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67" y="817567"/>
            <a:ext cx="6793572" cy="3585953"/>
          </a:xfrm>
          <a:prstGeom prst="rect">
            <a:avLst/>
          </a:prstGeom>
        </p:spPr>
      </p:pic>
      <p:pic>
        <p:nvPicPr>
          <p:cNvPr id="5" name="Picture 4" descr="region_rat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481320"/>
            <a:ext cx="7771313" cy="51808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0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49" y="-243530"/>
            <a:ext cx="9669313" cy="7471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1882-2013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0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0" y="485106"/>
            <a:ext cx="8193720" cy="637289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06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Dramatic Increase in Oklahoma Earthquakes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OGS OF1-2014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T_template_OG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PPT_template_OGS.potx</Template>
  <TotalTime>1856</TotalTime>
  <Words>2170</Words>
  <Application>Microsoft Macintosh PowerPoint</Application>
  <PresentationFormat>On-screen Show (4:3)</PresentationFormat>
  <Paragraphs>337</Paragraphs>
  <Slides>48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PPT_template_OGS</vt:lpstr>
      <vt:lpstr>Recent Earthquakes: Town Hall Meeting, June 26, 2014</vt:lpstr>
      <vt:lpstr>Outline</vt:lpstr>
      <vt:lpstr>Summary for potential induced seismicity</vt:lpstr>
      <vt:lpstr>What is an Earthquake?</vt:lpstr>
      <vt:lpstr>Earthquakes Worldwide</vt:lpstr>
      <vt:lpstr>Mapped Faults in Oklahoma</vt:lpstr>
      <vt:lpstr>ANSS Earthquakes by Region</vt:lpstr>
      <vt:lpstr>Earthquakes 1882-2013</vt:lpstr>
      <vt:lpstr>Dramatic Increase in Oklahoma Earthquakes</vt:lpstr>
      <vt:lpstr>Increased Seismic Hazard</vt:lpstr>
      <vt:lpstr>Damaging Earthquakes in Oklahoma</vt:lpstr>
      <vt:lpstr>Earthquake Preparedness and Response </vt:lpstr>
      <vt:lpstr>What to do and not do in an Earthquake</vt:lpstr>
      <vt:lpstr>Earthquake Triggering and Induced Seismicity</vt:lpstr>
      <vt:lpstr>Numbers of Documented Induced Seismicity Cases</vt:lpstr>
      <vt:lpstr>Matt Skinner Oklahoma Corporation Commission </vt:lpstr>
      <vt:lpstr>Earthquakes Triggered by Hydraulic Fracturing</vt:lpstr>
      <vt:lpstr>Earthquakes Triggered by Fluid Injection</vt:lpstr>
      <vt:lpstr>Triggered Seismicity from UIC Class II Wells</vt:lpstr>
      <vt:lpstr>Disposal Wells </vt:lpstr>
      <vt:lpstr>Summary for potential induced seismicity</vt:lpstr>
      <vt:lpstr>Current Efforts</vt:lpstr>
      <vt:lpstr>PowerPoint Presentation</vt:lpstr>
      <vt:lpstr>Choctaw Sequence</vt:lpstr>
      <vt:lpstr>PowerPoint Presentation</vt:lpstr>
      <vt:lpstr>Southern Arcadia Lake Swarm</vt:lpstr>
      <vt:lpstr>PowerPoint Presentation</vt:lpstr>
      <vt:lpstr>Waterloo Road Sequence</vt:lpstr>
      <vt:lpstr>PowerPoint Presentation</vt:lpstr>
      <vt:lpstr>Liberty Lake Sequence</vt:lpstr>
      <vt:lpstr>PowerPoint Presentation</vt:lpstr>
      <vt:lpstr>Langston Sequence</vt:lpstr>
      <vt:lpstr>PowerPoint Presentation</vt:lpstr>
      <vt:lpstr>Marshall Sequence</vt:lpstr>
      <vt:lpstr>PowerPoint Presentation</vt:lpstr>
      <vt:lpstr>Questions?</vt:lpstr>
      <vt:lpstr>El Reno, April 9 1952</vt:lpstr>
      <vt:lpstr>November 2011, Prague Earthquakes</vt:lpstr>
      <vt:lpstr>Damage to unreinforced masonry</vt:lpstr>
      <vt:lpstr>Mid-continent increase primarily in Oklahoma</vt:lpstr>
      <vt:lpstr>Earthquakes 2014</vt:lpstr>
      <vt:lpstr>Measuring an Earthquake: Magnitude</vt:lpstr>
      <vt:lpstr>Earthquake Locations</vt:lpstr>
      <vt:lpstr>Earthquake Triggering</vt:lpstr>
      <vt:lpstr>Induced Seismicity from Fluid Injection</vt:lpstr>
      <vt:lpstr>Pressure Diffuses Within the Earth</vt:lpstr>
      <vt:lpstr>Injection by Formation</vt:lpstr>
      <vt:lpstr>All UIC Class II Wells</vt:lpstr>
    </vt:vector>
  </TitlesOfParts>
  <Company>Okalahoma Geological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Holland</dc:creator>
  <cp:lastModifiedBy>Austin Holland</cp:lastModifiedBy>
  <cp:revision>55</cp:revision>
  <dcterms:created xsi:type="dcterms:W3CDTF">2013-09-10T02:29:57Z</dcterms:created>
  <dcterms:modified xsi:type="dcterms:W3CDTF">2014-06-26T18:57:09Z</dcterms:modified>
</cp:coreProperties>
</file>